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Gill Sans"/>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GillSans-bold.fntdata"/><Relationship Id="rId14" Type="http://schemas.openxmlformats.org/officeDocument/2006/relationships/font" Target="fonts/GillSan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032b0ae10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032b0ae10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a032b0ae10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a032b0ae10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032b0ae10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032b0ae10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032b0ae10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032b0ae10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032b0ae10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032b0ae10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032b0ae10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032b0ae10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032b0ae10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032b0ae10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448091" y="2314324"/>
            <a:ext cx="8240100" cy="2478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581192" y="74295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sz="36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 name="Google Shape;17;p2"/>
          <p:cNvSpPr txBox="1"/>
          <p:nvPr>
            <p:ph idx="1" type="subTitle"/>
          </p:nvPr>
        </p:nvSpPr>
        <p:spPr>
          <a:xfrm>
            <a:off x="581192" y="1871583"/>
            <a:ext cx="7989900" cy="442800"/>
          </a:xfrm>
          <a:prstGeom prst="rect">
            <a:avLst/>
          </a:prstGeom>
          <a:noFill/>
          <a:ln>
            <a:noFill/>
          </a:ln>
        </p:spPr>
        <p:txBody>
          <a:bodyPr anchorCtr="0" anchor="t" bIns="45700" lIns="91425" spcFirstLastPara="1" rIns="91425" wrap="square" tIns="45700">
            <a:noAutofit/>
          </a:bodyPr>
          <a:lstStyle>
            <a:lvl1pPr lvl="0" rtl="0" algn="l">
              <a:spcBef>
                <a:spcPts val="320"/>
              </a:spcBef>
              <a:spcAft>
                <a:spcPts val="0"/>
              </a:spcAft>
              <a:buSzPts val="1472"/>
              <a:buNone/>
              <a:defRPr sz="1600" cap="none">
                <a:solidFill>
                  <a:schemeClr val="accent2"/>
                </a:solidFill>
              </a:defRPr>
            </a:lvl1pPr>
            <a:lvl2pPr lvl="1" rtl="0" algn="ctr">
              <a:spcBef>
                <a:spcPts val="600"/>
              </a:spcBef>
              <a:spcAft>
                <a:spcPts val="0"/>
              </a:spcAft>
              <a:buSzPts val="1472"/>
              <a:buNone/>
              <a:defRPr>
                <a:solidFill>
                  <a:srgbClr val="888888"/>
                </a:solidFill>
              </a:defRPr>
            </a:lvl2pPr>
            <a:lvl3pPr lvl="2" rtl="0" algn="ctr">
              <a:spcBef>
                <a:spcPts val="600"/>
              </a:spcBef>
              <a:spcAft>
                <a:spcPts val="0"/>
              </a:spcAft>
              <a:buSzPts val="1288"/>
              <a:buNone/>
              <a:defRPr>
                <a:solidFill>
                  <a:srgbClr val="888888"/>
                </a:solidFill>
              </a:defRPr>
            </a:lvl3pPr>
            <a:lvl4pPr lvl="3" rtl="0" algn="ctr">
              <a:spcBef>
                <a:spcPts val="600"/>
              </a:spcBef>
              <a:spcAft>
                <a:spcPts val="0"/>
              </a:spcAft>
              <a:buSzPts val="1104"/>
              <a:buNone/>
              <a:defRPr>
                <a:solidFill>
                  <a:srgbClr val="888888"/>
                </a:solidFill>
              </a:defRPr>
            </a:lvl4pPr>
            <a:lvl5pPr lvl="4" rtl="0" algn="ctr">
              <a:spcBef>
                <a:spcPts val="600"/>
              </a:spcBef>
              <a:spcAft>
                <a:spcPts val="0"/>
              </a:spcAft>
              <a:buSzPts val="1104"/>
              <a:buNone/>
              <a:defRPr>
                <a:solidFill>
                  <a:srgbClr val="888888"/>
                </a:solidFill>
              </a:defRPr>
            </a:lvl5pPr>
            <a:lvl6pPr lvl="5" rtl="0" algn="ctr">
              <a:spcBef>
                <a:spcPts val="600"/>
              </a:spcBef>
              <a:spcAft>
                <a:spcPts val="0"/>
              </a:spcAft>
              <a:buSzPts val="1104"/>
              <a:buNone/>
              <a:defRPr>
                <a:solidFill>
                  <a:srgbClr val="888888"/>
                </a:solidFill>
              </a:defRPr>
            </a:lvl6pPr>
            <a:lvl7pPr lvl="6" rtl="0" algn="ctr">
              <a:spcBef>
                <a:spcPts val="600"/>
              </a:spcBef>
              <a:spcAft>
                <a:spcPts val="0"/>
              </a:spcAft>
              <a:buSzPts val="1104"/>
              <a:buNone/>
              <a:defRPr>
                <a:solidFill>
                  <a:srgbClr val="888888"/>
                </a:solidFill>
              </a:defRPr>
            </a:lvl7pPr>
            <a:lvl8pPr lvl="7" rtl="0" algn="ctr">
              <a:spcBef>
                <a:spcPts val="600"/>
              </a:spcBef>
              <a:spcAft>
                <a:spcPts val="0"/>
              </a:spcAft>
              <a:buSzPts val="1104"/>
              <a:buNone/>
              <a:defRPr>
                <a:solidFill>
                  <a:srgbClr val="888888"/>
                </a:solidFill>
              </a:defRPr>
            </a:lvl8pPr>
            <a:lvl9pPr lvl="8" rtl="0" algn="ctr">
              <a:spcBef>
                <a:spcPts val="600"/>
              </a:spcBef>
              <a:spcAft>
                <a:spcPts val="600"/>
              </a:spcAft>
              <a:buSzPts val="1104"/>
              <a:buNone/>
              <a:defRPr>
                <a:solidFill>
                  <a:srgbClr val="888888"/>
                </a:solidFill>
              </a:defRPr>
            </a:lvl9pPr>
          </a:lstStyle>
          <a:p/>
        </p:txBody>
      </p:sp>
      <p:sp>
        <p:nvSpPr>
          <p:cNvPr id="18" name="Google Shape;18;p2"/>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2"/>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b="0" i="0" sz="900" u="none" cap="none" strike="noStrike">
                <a:solidFill>
                  <a:srgbClr val="BC1C1D"/>
                </a:solidFill>
                <a:latin typeface="Gill Sans"/>
                <a:ea typeface="Gill Sans"/>
                <a:cs typeface="Gill Sans"/>
                <a:sym typeface="Gill Sans"/>
              </a:defRPr>
            </a:lvl1pPr>
            <a:lvl2pPr indent="0" lvl="1" marL="0" rtl="0" algn="r">
              <a:spcBef>
                <a:spcPts val="0"/>
              </a:spcBef>
              <a:buNone/>
              <a:defRPr b="0" i="0" sz="900" u="none" cap="none" strike="noStrike">
                <a:solidFill>
                  <a:srgbClr val="BC1C1D"/>
                </a:solidFill>
                <a:latin typeface="Gill Sans"/>
                <a:ea typeface="Gill Sans"/>
                <a:cs typeface="Gill Sans"/>
                <a:sym typeface="Gill Sans"/>
              </a:defRPr>
            </a:lvl2pPr>
            <a:lvl3pPr indent="0" lvl="2" marL="0" rtl="0" algn="r">
              <a:spcBef>
                <a:spcPts val="0"/>
              </a:spcBef>
              <a:buNone/>
              <a:defRPr b="0" i="0" sz="900" u="none" cap="none" strike="noStrike">
                <a:solidFill>
                  <a:srgbClr val="BC1C1D"/>
                </a:solidFill>
                <a:latin typeface="Gill Sans"/>
                <a:ea typeface="Gill Sans"/>
                <a:cs typeface="Gill Sans"/>
                <a:sym typeface="Gill Sans"/>
              </a:defRPr>
            </a:lvl3pPr>
            <a:lvl4pPr indent="0" lvl="3" marL="0" rtl="0" algn="r">
              <a:spcBef>
                <a:spcPts val="0"/>
              </a:spcBef>
              <a:buNone/>
              <a:defRPr b="0" i="0" sz="900" u="none" cap="none" strike="noStrike">
                <a:solidFill>
                  <a:srgbClr val="BC1C1D"/>
                </a:solidFill>
                <a:latin typeface="Gill Sans"/>
                <a:ea typeface="Gill Sans"/>
                <a:cs typeface="Gill Sans"/>
                <a:sym typeface="Gill Sans"/>
              </a:defRPr>
            </a:lvl4pPr>
            <a:lvl5pPr indent="0" lvl="4" marL="0" rtl="0" algn="r">
              <a:spcBef>
                <a:spcPts val="0"/>
              </a:spcBef>
              <a:buNone/>
              <a:defRPr b="0" i="0" sz="900" u="none" cap="none" strike="noStrike">
                <a:solidFill>
                  <a:srgbClr val="BC1C1D"/>
                </a:solidFill>
                <a:latin typeface="Gill Sans"/>
                <a:ea typeface="Gill Sans"/>
                <a:cs typeface="Gill Sans"/>
                <a:sym typeface="Gill Sans"/>
              </a:defRPr>
            </a:lvl5pPr>
            <a:lvl6pPr indent="0" lvl="5" marL="0" rtl="0" algn="r">
              <a:spcBef>
                <a:spcPts val="0"/>
              </a:spcBef>
              <a:buNone/>
              <a:defRPr b="0" i="0" sz="900" u="none" cap="none" strike="noStrike">
                <a:solidFill>
                  <a:srgbClr val="BC1C1D"/>
                </a:solidFill>
                <a:latin typeface="Gill Sans"/>
                <a:ea typeface="Gill Sans"/>
                <a:cs typeface="Gill Sans"/>
                <a:sym typeface="Gill Sans"/>
              </a:defRPr>
            </a:lvl6pPr>
            <a:lvl7pPr indent="0" lvl="6" marL="0" rtl="0" algn="r">
              <a:spcBef>
                <a:spcPts val="0"/>
              </a:spcBef>
              <a:buNone/>
              <a:defRPr b="0" i="0" sz="900" u="none" cap="none" strike="noStrike">
                <a:solidFill>
                  <a:srgbClr val="BC1C1D"/>
                </a:solidFill>
                <a:latin typeface="Gill Sans"/>
                <a:ea typeface="Gill Sans"/>
                <a:cs typeface="Gill Sans"/>
                <a:sym typeface="Gill Sans"/>
              </a:defRPr>
            </a:lvl7pPr>
            <a:lvl8pPr indent="0" lvl="7" marL="0" rtl="0" algn="r">
              <a:spcBef>
                <a:spcPts val="0"/>
              </a:spcBef>
              <a:buNone/>
              <a:defRPr b="0" i="0" sz="900" u="none" cap="none" strike="noStrike">
                <a:solidFill>
                  <a:srgbClr val="BC1C1D"/>
                </a:solidFill>
                <a:latin typeface="Gill Sans"/>
                <a:ea typeface="Gill Sans"/>
                <a:cs typeface="Gill Sans"/>
                <a:sym typeface="Gill Sans"/>
              </a:defRPr>
            </a:lvl8pPr>
            <a:lvl9pPr indent="0" lvl="8" marL="0" rtl="0" algn="r">
              <a:spcBef>
                <a:spcPts val="0"/>
              </a:spcBef>
              <a:buNone/>
              <a:defRPr b="0" i="0" sz="900" u="none" cap="none" strike="noStrike">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1"/>
          <p:cNvSpPr txBox="1"/>
          <p:nvPr>
            <p:ph idx="1" type="body"/>
          </p:nvPr>
        </p:nvSpPr>
        <p:spPr>
          <a:xfrm rot="5400000">
            <a:off x="3214444" y="-962398"/>
            <a:ext cx="2723100" cy="79899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22072" lvl="1" marL="914400" rtl="0" algn="l">
              <a:spcBef>
                <a:spcPts val="600"/>
              </a:spcBef>
              <a:spcAft>
                <a:spcPts val="0"/>
              </a:spcAft>
              <a:buSzPts val="1472"/>
              <a:buChar char="◼"/>
              <a:defRPr/>
            </a:lvl2pPr>
            <a:lvl3pPr indent="-310388" lvl="2" marL="1371600" rtl="0" algn="l">
              <a:spcBef>
                <a:spcPts val="600"/>
              </a:spcBef>
              <a:spcAft>
                <a:spcPts val="0"/>
              </a:spcAft>
              <a:buSzPts val="1288"/>
              <a:buChar char="◼"/>
              <a:defRPr/>
            </a:lvl3pPr>
            <a:lvl4pPr indent="-298703" lvl="3" marL="1828800" rtl="0" algn="l">
              <a:spcBef>
                <a:spcPts val="600"/>
              </a:spcBef>
              <a:spcAft>
                <a:spcPts val="0"/>
              </a:spcAft>
              <a:buSzPts val="1104"/>
              <a:buChar char="◼"/>
              <a:defRPr/>
            </a:lvl4pPr>
            <a:lvl5pPr indent="-298704" lvl="4" marL="2286000" rtl="0" algn="l">
              <a:spcBef>
                <a:spcPts val="600"/>
              </a:spcBef>
              <a:spcAft>
                <a:spcPts val="0"/>
              </a:spcAft>
              <a:buSzPts val="1104"/>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2" name="Google Shape;82;p1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1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2"/>
          <p:cNvSpPr/>
          <p:nvPr/>
        </p:nvSpPr>
        <p:spPr>
          <a:xfrm>
            <a:off x="6629400" y="449794"/>
            <a:ext cx="2057400" cy="43629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2"/>
          <p:cNvSpPr txBox="1"/>
          <p:nvPr>
            <p:ph type="title"/>
          </p:nvPr>
        </p:nvSpPr>
        <p:spPr>
          <a:xfrm rot="5400000">
            <a:off x="5437323" y="1698994"/>
            <a:ext cx="3887400" cy="15030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2"/>
          <p:cNvSpPr txBox="1"/>
          <p:nvPr>
            <p:ph idx="1" type="body"/>
          </p:nvPr>
        </p:nvSpPr>
        <p:spPr>
          <a:xfrm rot="5400000">
            <a:off x="1598551" y="-510656"/>
            <a:ext cx="3887400" cy="59223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9" name="Google Shape;89;p12"/>
          <p:cNvSpPr txBox="1"/>
          <p:nvPr>
            <p:ph idx="10" type="dt"/>
          </p:nvPr>
        </p:nvSpPr>
        <p:spPr>
          <a:xfrm>
            <a:off x="6745255" y="4467102"/>
            <a:ext cx="9477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2"/>
          <p:cNvSpPr txBox="1"/>
          <p:nvPr>
            <p:ph idx="11" type="ftr"/>
          </p:nvPr>
        </p:nvSpPr>
        <p:spPr>
          <a:xfrm>
            <a:off x="581192" y="4463858"/>
            <a:ext cx="5922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2" name="Shape 92"/>
        <p:cNvGrpSpPr/>
        <p:nvPr/>
      </p:nvGrpSpPr>
      <p:grpSpPr>
        <a:xfrm>
          <a:off x="0" y="0"/>
          <a:ext cx="0" cy="0"/>
          <a:chOff x="0" y="0"/>
          <a:chExt cx="0" cy="0"/>
        </a:xfrm>
      </p:grpSpPr>
      <p:sp>
        <p:nvSpPr>
          <p:cNvPr id="93" name="Google Shape;93;p1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3"/>
          <p:cNvGrpSpPr/>
          <p:nvPr/>
        </p:nvGrpSpPr>
        <p:grpSpPr>
          <a:xfrm>
            <a:off x="830392" y="1191256"/>
            <a:ext cx="745763" cy="45826"/>
            <a:chOff x="4580561" y="2589004"/>
            <a:chExt cx="1064464" cy="25200"/>
          </a:xfrm>
        </p:grpSpPr>
        <p:sp>
          <p:nvSpPr>
            <p:cNvPr id="95" name="Google Shape;95;p1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3"/>
          <p:cNvSpPr txBox="1"/>
          <p:nvPr>
            <p:ph type="title"/>
          </p:nvPr>
        </p:nvSpPr>
        <p:spPr>
          <a:xfrm>
            <a:off x="729450" y="1318650"/>
            <a:ext cx="7688700" cy="535200"/>
          </a:xfrm>
          <a:prstGeom prst="rect">
            <a:avLst/>
          </a:prstGeom>
        </p:spPr>
        <p:txBody>
          <a:bodyPr anchorCtr="0" anchor="b" bIns="45700" lIns="91425" spcFirstLastPara="1" rIns="91425" wrap="square" tIns="4570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3"/>
          <p:cNvSpPr txBox="1"/>
          <p:nvPr>
            <p:ph idx="1" type="body"/>
          </p:nvPr>
        </p:nvSpPr>
        <p:spPr>
          <a:xfrm>
            <a:off x="729450" y="2078875"/>
            <a:ext cx="7688700" cy="2261100"/>
          </a:xfrm>
          <a:prstGeom prst="rect">
            <a:avLst/>
          </a:prstGeom>
        </p:spPr>
        <p:txBody>
          <a:bodyPr anchorCtr="0" anchor="ctr" bIns="45700" lIns="91425" spcFirstLastPara="1" rIns="91425" wrap="square" tIns="45700">
            <a:noAutofit/>
          </a:bodyPr>
          <a:lstStyle>
            <a:lvl1pPr indent="-333756" lvl="0" marL="457200" rtl="0">
              <a:spcBef>
                <a:spcPts val="360"/>
              </a:spcBef>
              <a:spcAft>
                <a:spcPts val="0"/>
              </a:spcAft>
              <a:buSzPts val="1656"/>
              <a:buChar char="◼"/>
              <a:defRPr/>
            </a:lvl1pPr>
            <a:lvl2pPr indent="-322072" lvl="1" marL="914400" rtl="0">
              <a:spcBef>
                <a:spcPts val="600"/>
              </a:spcBef>
              <a:spcAft>
                <a:spcPts val="0"/>
              </a:spcAft>
              <a:buSzPts val="1472"/>
              <a:buChar char="◼"/>
              <a:defRPr/>
            </a:lvl2pPr>
            <a:lvl3pPr indent="-310388" lvl="2" marL="1371600" rtl="0">
              <a:spcBef>
                <a:spcPts val="600"/>
              </a:spcBef>
              <a:spcAft>
                <a:spcPts val="0"/>
              </a:spcAft>
              <a:buSzPts val="1288"/>
              <a:buChar char="◼"/>
              <a:defRPr/>
            </a:lvl3pPr>
            <a:lvl4pPr indent="-298703" lvl="3" marL="1828800" rtl="0">
              <a:spcBef>
                <a:spcPts val="600"/>
              </a:spcBef>
              <a:spcAft>
                <a:spcPts val="0"/>
              </a:spcAft>
              <a:buSzPts val="1104"/>
              <a:buChar char="◼"/>
              <a:defRPr/>
            </a:lvl4pPr>
            <a:lvl5pPr indent="-298704" lvl="4" marL="2286000" rtl="0">
              <a:spcBef>
                <a:spcPts val="600"/>
              </a:spcBef>
              <a:spcAft>
                <a:spcPts val="0"/>
              </a:spcAft>
              <a:buSzPts val="1104"/>
              <a:buChar char="◼"/>
              <a:defRPr/>
            </a:lvl5pPr>
            <a:lvl6pPr indent="-298704" lvl="5" marL="2743200" rtl="0">
              <a:spcBef>
                <a:spcPts val="600"/>
              </a:spcBef>
              <a:spcAft>
                <a:spcPts val="0"/>
              </a:spcAft>
              <a:buSzPts val="1104"/>
              <a:buChar char="◼"/>
              <a:defRPr/>
            </a:lvl6pPr>
            <a:lvl7pPr indent="-298704" lvl="6" marL="3200400" rtl="0">
              <a:spcBef>
                <a:spcPts val="600"/>
              </a:spcBef>
              <a:spcAft>
                <a:spcPts val="0"/>
              </a:spcAft>
              <a:buSzPts val="1104"/>
              <a:buChar char="◼"/>
              <a:defRPr/>
            </a:lvl7pPr>
            <a:lvl8pPr indent="-298703" lvl="7" marL="3657600" rtl="0">
              <a:spcBef>
                <a:spcPts val="600"/>
              </a:spcBef>
              <a:spcAft>
                <a:spcPts val="0"/>
              </a:spcAft>
              <a:buSzPts val="1104"/>
              <a:buChar char="◼"/>
              <a:defRPr/>
            </a:lvl8pPr>
            <a:lvl9pPr indent="-298703" lvl="8" marL="4114800" rtl="0">
              <a:spcBef>
                <a:spcPts val="600"/>
              </a:spcBef>
              <a:spcAft>
                <a:spcPts val="600"/>
              </a:spcAft>
              <a:buSzPts val="1104"/>
              <a:buChar char="◼"/>
              <a:defRPr/>
            </a:lvl9pPr>
          </a:lstStyle>
          <a:p/>
        </p:txBody>
      </p:sp>
      <p:sp>
        <p:nvSpPr>
          <p:cNvPr id="99" name="Google Shape;99;p13"/>
          <p:cNvSpPr txBox="1"/>
          <p:nvPr>
            <p:ph idx="12" type="sldNum"/>
          </p:nvPr>
        </p:nvSpPr>
        <p:spPr>
          <a:xfrm>
            <a:off x="8536302" y="4749851"/>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 name="Google Shape;24;p3"/>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25" name="Google Shape;25;p3"/>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3"/>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3"/>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 type="body"/>
          </p:nvPr>
        </p:nvSpPr>
        <p:spPr>
          <a:xfrm>
            <a:off x="581192" y="1671001"/>
            <a:ext cx="38994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2" name="Google Shape;32;p4"/>
          <p:cNvSpPr txBox="1"/>
          <p:nvPr>
            <p:ph idx="2" type="body"/>
          </p:nvPr>
        </p:nvSpPr>
        <p:spPr>
          <a:xfrm>
            <a:off x="4663282" y="1671002"/>
            <a:ext cx="39078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3" name="Google Shape;33;p4"/>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4"/>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4"/>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5"/>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5"/>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
          <p:cNvSpPr/>
          <p:nvPr/>
        </p:nvSpPr>
        <p:spPr>
          <a:xfrm>
            <a:off x="452646" y="3856480"/>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txBox="1"/>
          <p:nvPr>
            <p:ph type="title"/>
          </p:nvPr>
        </p:nvSpPr>
        <p:spPr>
          <a:xfrm>
            <a:off x="581193" y="227743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b="0" sz="3600" cap="none">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3" name="Google Shape;43;p6"/>
          <p:cNvSpPr txBox="1"/>
          <p:nvPr>
            <p:ph idx="1" type="body"/>
          </p:nvPr>
        </p:nvSpPr>
        <p:spPr>
          <a:xfrm>
            <a:off x="581193" y="3406063"/>
            <a:ext cx="7989900" cy="450600"/>
          </a:xfrm>
          <a:prstGeom prst="rect">
            <a:avLst/>
          </a:prstGeom>
          <a:noFill/>
          <a:ln>
            <a:noFill/>
          </a:ln>
        </p:spPr>
        <p:txBody>
          <a:bodyPr anchorCtr="0" anchor="t" bIns="45700" lIns="91425" spcFirstLastPara="1" rIns="91425" wrap="square" tIns="45700">
            <a:noAutofit/>
          </a:bodyPr>
          <a:lstStyle>
            <a:lvl1pPr indent="-228600" lvl="0" marL="457200" rtl="0" algn="l">
              <a:spcBef>
                <a:spcPts val="360"/>
              </a:spcBef>
              <a:spcAft>
                <a:spcPts val="0"/>
              </a:spcAft>
              <a:buSzPts val="1656"/>
              <a:buNone/>
              <a:defRPr sz="1800" cap="none">
                <a:solidFill>
                  <a:schemeClr val="accent2"/>
                </a:solidFill>
              </a:defRPr>
            </a:lvl1pPr>
            <a:lvl2pPr indent="-228600" lvl="1" marL="914400" rtl="0" algn="l">
              <a:spcBef>
                <a:spcPts val="600"/>
              </a:spcBef>
              <a:spcAft>
                <a:spcPts val="0"/>
              </a:spcAft>
              <a:buSzPts val="1656"/>
              <a:buNone/>
              <a:defRPr sz="1800">
                <a:solidFill>
                  <a:srgbClr val="888888"/>
                </a:solidFill>
              </a:defRPr>
            </a:lvl2pPr>
            <a:lvl3pPr indent="-228600" lvl="2" marL="1371600" rtl="0" algn="l">
              <a:spcBef>
                <a:spcPts val="600"/>
              </a:spcBef>
              <a:spcAft>
                <a:spcPts val="0"/>
              </a:spcAft>
              <a:buSzPts val="1472"/>
              <a:buNone/>
              <a:defRPr sz="1600">
                <a:solidFill>
                  <a:srgbClr val="888888"/>
                </a:solidFill>
              </a:defRPr>
            </a:lvl3pPr>
            <a:lvl4pPr indent="-228600" lvl="3" marL="1828800" rtl="0" algn="l">
              <a:spcBef>
                <a:spcPts val="600"/>
              </a:spcBef>
              <a:spcAft>
                <a:spcPts val="0"/>
              </a:spcAft>
              <a:buSzPts val="1288"/>
              <a:buNone/>
              <a:defRPr sz="1400">
                <a:solidFill>
                  <a:srgbClr val="888888"/>
                </a:solidFill>
              </a:defRPr>
            </a:lvl4pPr>
            <a:lvl5pPr indent="-228600" lvl="4" marL="2286000" rtl="0" algn="l">
              <a:spcBef>
                <a:spcPts val="600"/>
              </a:spcBef>
              <a:spcAft>
                <a:spcPts val="0"/>
              </a:spcAft>
              <a:buSzPts val="1288"/>
              <a:buNone/>
              <a:defRPr sz="1400">
                <a:solidFill>
                  <a:srgbClr val="888888"/>
                </a:solidFill>
              </a:defRPr>
            </a:lvl5pPr>
            <a:lvl6pPr indent="-228600" lvl="5" marL="2743200" rtl="0" algn="l">
              <a:spcBef>
                <a:spcPts val="600"/>
              </a:spcBef>
              <a:spcAft>
                <a:spcPts val="0"/>
              </a:spcAft>
              <a:buSzPts val="1288"/>
              <a:buNone/>
              <a:defRPr sz="1400">
                <a:solidFill>
                  <a:srgbClr val="888888"/>
                </a:solidFill>
              </a:defRPr>
            </a:lvl6pPr>
            <a:lvl7pPr indent="-228600" lvl="6" marL="3200400" rtl="0" algn="l">
              <a:spcBef>
                <a:spcPts val="600"/>
              </a:spcBef>
              <a:spcAft>
                <a:spcPts val="0"/>
              </a:spcAft>
              <a:buSzPts val="1288"/>
              <a:buNone/>
              <a:defRPr sz="1400">
                <a:solidFill>
                  <a:srgbClr val="888888"/>
                </a:solidFill>
              </a:defRPr>
            </a:lvl7pPr>
            <a:lvl8pPr indent="-228600" lvl="7" marL="3657600" rtl="0" algn="l">
              <a:spcBef>
                <a:spcPts val="600"/>
              </a:spcBef>
              <a:spcAft>
                <a:spcPts val="0"/>
              </a:spcAft>
              <a:buSzPts val="1288"/>
              <a:buNone/>
              <a:defRPr sz="1400">
                <a:solidFill>
                  <a:srgbClr val="888888"/>
                </a:solidFill>
              </a:defRPr>
            </a:lvl8pPr>
            <a:lvl9pPr indent="-228600" lvl="8" marL="4114800" rtl="0" algn="l">
              <a:spcBef>
                <a:spcPts val="600"/>
              </a:spcBef>
              <a:spcAft>
                <a:spcPts val="600"/>
              </a:spcAft>
              <a:buSzPts val="1288"/>
              <a:buNone/>
              <a:defRPr sz="1400">
                <a:solidFill>
                  <a:srgbClr val="888888"/>
                </a:solidFill>
              </a:defRPr>
            </a:lvl9pPr>
          </a:lstStyle>
          <a:p/>
        </p:txBody>
      </p:sp>
      <p:sp>
        <p:nvSpPr>
          <p:cNvPr id="44" name="Google Shape;44;p6"/>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6"/>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2800"/>
              <a:buFont typeface="Gill Sans"/>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0" name="Google Shape;50;p7"/>
          <p:cNvSpPr txBox="1"/>
          <p:nvPr>
            <p:ph idx="1" type="body"/>
          </p:nvPr>
        </p:nvSpPr>
        <p:spPr>
          <a:xfrm>
            <a:off x="887219" y="1671002"/>
            <a:ext cx="35934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1" name="Google Shape;51;p7"/>
          <p:cNvSpPr txBox="1"/>
          <p:nvPr>
            <p:ph idx="2" type="body"/>
          </p:nvPr>
        </p:nvSpPr>
        <p:spPr>
          <a:xfrm>
            <a:off x="581192" y="2194538"/>
            <a:ext cx="38994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2" name="Google Shape;52;p7"/>
          <p:cNvSpPr txBox="1"/>
          <p:nvPr>
            <p:ph idx="3" type="body"/>
          </p:nvPr>
        </p:nvSpPr>
        <p:spPr>
          <a:xfrm>
            <a:off x="4969308" y="1671002"/>
            <a:ext cx="36015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3" name="Google Shape;53;p7"/>
          <p:cNvSpPr txBox="1"/>
          <p:nvPr>
            <p:ph idx="4" type="body"/>
          </p:nvPr>
        </p:nvSpPr>
        <p:spPr>
          <a:xfrm>
            <a:off x="4663282" y="2194538"/>
            <a:ext cx="39078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4" name="Google Shape;54;p7"/>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7"/>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8"/>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p:nvPr/>
        </p:nvSpPr>
        <p:spPr>
          <a:xfrm>
            <a:off x="452646" y="3856480"/>
            <a:ext cx="8238600" cy="956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581352" y="3946722"/>
            <a:ext cx="3536700" cy="5172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BC1C1D"/>
              </a:buClr>
              <a:buSzPts val="2000"/>
              <a:buFont typeface="Gill Sans"/>
              <a:buNone/>
              <a:defRPr b="0" sz="2000">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9"/>
          <p:cNvSpPr txBox="1"/>
          <p:nvPr>
            <p:ph idx="1" type="body"/>
          </p:nvPr>
        </p:nvSpPr>
        <p:spPr>
          <a:xfrm>
            <a:off x="446399" y="450900"/>
            <a:ext cx="8240400" cy="3153600"/>
          </a:xfrm>
          <a:prstGeom prst="rect">
            <a:avLst/>
          </a:prstGeom>
          <a:noFill/>
          <a:ln>
            <a:noFill/>
          </a:ln>
        </p:spPr>
        <p:txBody>
          <a:bodyPr anchorCtr="0" anchor="ctr" bIns="45700" lIns="91425" spcFirstLastPara="1" rIns="91425" wrap="square" tIns="45700">
            <a:noAutofit/>
          </a:bodyPr>
          <a:lstStyle>
            <a:lvl1pPr indent="-345440" lvl="0" marL="457200" rtl="0" algn="l">
              <a:spcBef>
                <a:spcPts val="400"/>
              </a:spcBef>
              <a:spcAft>
                <a:spcPts val="0"/>
              </a:spcAft>
              <a:buSzPts val="1840"/>
              <a:buChar char="◼"/>
              <a:defRPr sz="2000">
                <a:solidFill>
                  <a:schemeClr val="dk2"/>
                </a:solidFill>
              </a:defRPr>
            </a:lvl1pPr>
            <a:lvl2pPr indent="-333756" lvl="1" marL="914400" rtl="0" algn="l">
              <a:spcBef>
                <a:spcPts val="600"/>
              </a:spcBef>
              <a:spcAft>
                <a:spcPts val="0"/>
              </a:spcAft>
              <a:buSzPts val="1656"/>
              <a:buChar char="◼"/>
              <a:defRPr sz="1800">
                <a:solidFill>
                  <a:schemeClr val="dk2"/>
                </a:solidFill>
              </a:defRPr>
            </a:lvl2pPr>
            <a:lvl3pPr indent="-322072" lvl="2" marL="1371600" rtl="0" algn="l">
              <a:spcBef>
                <a:spcPts val="600"/>
              </a:spcBef>
              <a:spcAft>
                <a:spcPts val="0"/>
              </a:spcAft>
              <a:buSzPts val="1472"/>
              <a:buChar char="◼"/>
              <a:defRPr sz="1600">
                <a:solidFill>
                  <a:schemeClr val="dk2"/>
                </a:solidFill>
              </a:defRPr>
            </a:lvl3pPr>
            <a:lvl4pPr indent="-310388" lvl="3" marL="1828800" rtl="0" algn="l">
              <a:spcBef>
                <a:spcPts val="600"/>
              </a:spcBef>
              <a:spcAft>
                <a:spcPts val="0"/>
              </a:spcAft>
              <a:buSzPts val="1288"/>
              <a:buChar char="◼"/>
              <a:defRPr sz="1400">
                <a:solidFill>
                  <a:schemeClr val="dk2"/>
                </a:solidFill>
              </a:defRPr>
            </a:lvl4pPr>
            <a:lvl5pPr indent="-310388" lvl="4" marL="2286000" rtl="0" algn="l">
              <a:spcBef>
                <a:spcPts val="600"/>
              </a:spcBef>
              <a:spcAft>
                <a:spcPts val="0"/>
              </a:spcAft>
              <a:buSzPts val="1288"/>
              <a:buChar char="◼"/>
              <a:defRPr sz="1400">
                <a:solidFill>
                  <a:schemeClr val="dk2"/>
                </a:solidFill>
              </a:defRPr>
            </a:lvl5pPr>
            <a:lvl6pPr indent="-310388" lvl="5" marL="2743200" rtl="0" algn="l">
              <a:spcBef>
                <a:spcPts val="600"/>
              </a:spcBef>
              <a:spcAft>
                <a:spcPts val="0"/>
              </a:spcAft>
              <a:buSzPts val="1288"/>
              <a:buChar char="◼"/>
              <a:defRPr sz="1400">
                <a:solidFill>
                  <a:schemeClr val="dk2"/>
                </a:solidFill>
              </a:defRPr>
            </a:lvl6pPr>
            <a:lvl7pPr indent="-310388" lvl="6" marL="3200400" rtl="0" algn="l">
              <a:spcBef>
                <a:spcPts val="600"/>
              </a:spcBef>
              <a:spcAft>
                <a:spcPts val="0"/>
              </a:spcAft>
              <a:buSzPts val="1288"/>
              <a:buChar char="◼"/>
              <a:defRPr sz="1400">
                <a:solidFill>
                  <a:schemeClr val="dk2"/>
                </a:solidFill>
              </a:defRPr>
            </a:lvl7pPr>
            <a:lvl8pPr indent="-310388" lvl="7" marL="3657600" rtl="0" algn="l">
              <a:spcBef>
                <a:spcPts val="600"/>
              </a:spcBef>
              <a:spcAft>
                <a:spcPts val="0"/>
              </a:spcAft>
              <a:buSzPts val="1288"/>
              <a:buChar char="◼"/>
              <a:defRPr sz="1400">
                <a:solidFill>
                  <a:schemeClr val="dk2"/>
                </a:solidFill>
              </a:defRPr>
            </a:lvl8pPr>
            <a:lvl9pPr indent="-310388" lvl="8" marL="4114800" rtl="0" algn="l">
              <a:spcBef>
                <a:spcPts val="600"/>
              </a:spcBef>
              <a:spcAft>
                <a:spcPts val="600"/>
              </a:spcAft>
              <a:buSzPts val="1288"/>
              <a:buChar char="◼"/>
              <a:defRPr sz="1400">
                <a:solidFill>
                  <a:schemeClr val="dk2"/>
                </a:solidFill>
              </a:defRPr>
            </a:lvl9pPr>
          </a:lstStyle>
          <a:p/>
        </p:txBody>
      </p:sp>
      <p:sp>
        <p:nvSpPr>
          <p:cNvPr id="67" name="Google Shape;67;p9"/>
          <p:cNvSpPr txBox="1"/>
          <p:nvPr>
            <p:ph idx="2" type="body"/>
          </p:nvPr>
        </p:nvSpPr>
        <p:spPr>
          <a:xfrm>
            <a:off x="4305617" y="3946721"/>
            <a:ext cx="4265400" cy="517200"/>
          </a:xfrm>
          <a:prstGeom prst="rect">
            <a:avLst/>
          </a:prstGeom>
          <a:noFill/>
          <a:ln>
            <a:noFill/>
          </a:ln>
        </p:spPr>
        <p:txBody>
          <a:bodyPr anchorCtr="0" anchor="ctr" bIns="45700" lIns="91425" spcFirstLastPara="1" rIns="91425" wrap="square" tIns="45700">
            <a:noAutofit/>
          </a:bodyPr>
          <a:lstStyle>
            <a:lvl1pPr indent="-228600" lvl="0" marL="457200" rtl="0" algn="r">
              <a:spcBef>
                <a:spcPts val="220"/>
              </a:spcBef>
              <a:spcAft>
                <a:spcPts val="0"/>
              </a:spcAft>
              <a:buSzPts val="1012"/>
              <a:buNone/>
              <a:defRPr sz="1100">
                <a:solidFill>
                  <a:schemeClr val="lt1"/>
                </a:solidFill>
              </a:defRPr>
            </a:lvl1pPr>
            <a:lvl2pPr indent="-228600" lvl="1" marL="914400" rtl="0" algn="l">
              <a:spcBef>
                <a:spcPts val="600"/>
              </a:spcBef>
              <a:spcAft>
                <a:spcPts val="0"/>
              </a:spcAft>
              <a:buSzPts val="1012"/>
              <a:buNone/>
              <a:defRPr sz="11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68" name="Google Shape;68;p9"/>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9"/>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9"/>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0"/>
          <p:cNvSpPr txBox="1"/>
          <p:nvPr>
            <p:ph type="title"/>
          </p:nvPr>
        </p:nvSpPr>
        <p:spPr>
          <a:xfrm>
            <a:off x="581192" y="3520042"/>
            <a:ext cx="79899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2400"/>
              <a:buFont typeface="Gill Sans"/>
              <a:buNone/>
              <a:defRPr b="0" sz="24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0"/>
          <p:cNvSpPr/>
          <p:nvPr>
            <p:ph idx="2" type="pic"/>
          </p:nvPr>
        </p:nvSpPr>
        <p:spPr>
          <a:xfrm>
            <a:off x="448093" y="449794"/>
            <a:ext cx="8238600" cy="2667900"/>
          </a:xfrm>
          <a:prstGeom prst="rect">
            <a:avLst/>
          </a:prstGeom>
          <a:noFill/>
          <a:ln>
            <a:noFill/>
          </a:ln>
        </p:spPr>
        <p:txBody>
          <a:bodyPr anchorCtr="0" anchor="t" bIns="45700" lIns="91425" spcFirstLastPara="1" rIns="91425" wrap="square" tIns="45700">
            <a:no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4" name="Google Shape;74;p10"/>
          <p:cNvSpPr txBox="1"/>
          <p:nvPr>
            <p:ph idx="1" type="body"/>
          </p:nvPr>
        </p:nvSpPr>
        <p:spPr>
          <a:xfrm>
            <a:off x="581192" y="3945095"/>
            <a:ext cx="7989900" cy="449100"/>
          </a:xfrm>
          <a:prstGeom prst="rect">
            <a:avLst/>
          </a:prstGeom>
          <a:noFill/>
          <a:ln>
            <a:noFill/>
          </a:ln>
        </p:spPr>
        <p:txBody>
          <a:bodyPr anchorCtr="0" anchor="ctr" bIns="45700" lIns="91425" spcFirstLastPara="1" rIns="91425" wrap="square" tIns="45700">
            <a:noAutofit/>
          </a:bodyPr>
          <a:lstStyle>
            <a:lvl1pPr indent="-228600" lvl="0" marL="457200" rtl="0" algn="l">
              <a:spcBef>
                <a:spcPts val="240"/>
              </a:spcBef>
              <a:spcAft>
                <a:spcPts val="0"/>
              </a:spcAft>
              <a:buSzPts val="1104"/>
              <a:buNone/>
              <a:defRPr sz="1200"/>
            </a:lvl1pPr>
            <a:lvl2pPr indent="-228600" lvl="1" marL="914400" rtl="0" algn="l">
              <a:spcBef>
                <a:spcPts val="600"/>
              </a:spcBef>
              <a:spcAft>
                <a:spcPts val="0"/>
              </a:spcAft>
              <a:buSzPts val="1104"/>
              <a:buNone/>
              <a:defRPr sz="12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75" name="Google Shape;75;p10"/>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1"/>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1"/>
          <p:cNvSpPr/>
          <p:nvPr/>
        </p:nvSpPr>
        <p:spPr>
          <a:xfrm>
            <a:off x="448091" y="330994"/>
            <a:ext cx="2719800" cy="81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5976001" y="330994"/>
            <a:ext cx="2710800" cy="81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3216601" y="330994"/>
            <a:ext cx="2710800" cy="81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ctrTitle"/>
          </p:nvPr>
        </p:nvSpPr>
        <p:spPr>
          <a:xfrm>
            <a:off x="581192" y="742950"/>
            <a:ext cx="7989900" cy="11286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The Plain-Language Project</a:t>
            </a:r>
            <a:endParaRPr/>
          </a:p>
        </p:txBody>
      </p:sp>
      <p:sp>
        <p:nvSpPr>
          <p:cNvPr id="105" name="Google Shape;105;p14"/>
          <p:cNvSpPr txBox="1"/>
          <p:nvPr>
            <p:ph idx="1" type="subTitle"/>
          </p:nvPr>
        </p:nvSpPr>
        <p:spPr>
          <a:xfrm>
            <a:off x="581192" y="1871583"/>
            <a:ext cx="7989900" cy="442800"/>
          </a:xfrm>
          <a:prstGeom prst="rect">
            <a:avLst/>
          </a:prstGeom>
        </p:spPr>
        <p:txBody>
          <a:bodyPr anchorCtr="0" anchor="t" bIns="45700" lIns="91425" spcFirstLastPara="1" rIns="91425" wrap="square" tIns="45700">
            <a:noAutofit/>
          </a:bodyPr>
          <a:lstStyle/>
          <a:p>
            <a:pPr indent="0" lvl="0" marL="0" rtl="0" algn="l">
              <a:spcBef>
                <a:spcPts val="320"/>
              </a:spcBef>
              <a:spcAft>
                <a:spcPts val="600"/>
              </a:spcAft>
              <a:buNone/>
            </a:pPr>
            <a:r>
              <a:rPr lang="en"/>
              <a:t>Article 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15"/>
          <p:cNvPicPr preferRelativeResize="0"/>
          <p:nvPr/>
        </p:nvPicPr>
        <p:blipFill>
          <a:blip r:embed="rId3">
            <a:alphaModFix/>
          </a:blip>
          <a:stretch>
            <a:fillRect/>
          </a:stretch>
        </p:blipFill>
        <p:spPr>
          <a:xfrm>
            <a:off x="565850" y="467000"/>
            <a:ext cx="8012301" cy="4535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Article 8 Unlawful Discrimination</a:t>
            </a:r>
            <a:endParaRPr/>
          </a:p>
        </p:txBody>
      </p:sp>
      <p:sp>
        <p:nvSpPr>
          <p:cNvPr id="116" name="Google Shape;116;p16"/>
          <p:cNvSpPr txBox="1"/>
          <p:nvPr>
            <p:ph idx="1" type="body"/>
          </p:nvPr>
        </p:nvSpPr>
        <p:spPr>
          <a:xfrm>
            <a:off x="581192" y="1671002"/>
            <a:ext cx="7989900" cy="27231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This is the article that deals with discrimination based on </a:t>
            </a:r>
            <a:r>
              <a:rPr lang="en"/>
              <a:t> race, creed, color, sex, religion, national origin, age, disability, veterans' or marital status.</a:t>
            </a:r>
            <a:endParaRPr/>
          </a:p>
          <a:p>
            <a:pPr indent="0" lvl="0" marL="0" rtl="0" algn="l">
              <a:spcBef>
                <a:spcPts val="600"/>
              </a:spcBef>
              <a:spcAft>
                <a:spcPts val="600"/>
              </a:spcAft>
              <a:buNone/>
            </a:pPr>
            <a:r>
              <a:rPr lang="en"/>
              <a:t>FSU isn’t allowed to discriminate against you for any of those reasons.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8.1 Policy</a:t>
            </a:r>
            <a:endParaRPr/>
          </a:p>
        </p:txBody>
      </p:sp>
      <p:sp>
        <p:nvSpPr>
          <p:cNvPr id="122" name="Google Shape;122;p17"/>
          <p:cNvSpPr txBox="1"/>
          <p:nvPr>
            <p:ph idx="1" type="body"/>
          </p:nvPr>
        </p:nvSpPr>
        <p:spPr>
          <a:xfrm>
            <a:off x="392499" y="1529400"/>
            <a:ext cx="3206100" cy="34023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8.1 	Policy.	Neither the University nor UFF-FSU -GAU shall discriminate against any employee based upon race, creed, color, sex, religion, national origin, age, disability, veterans' or marital status, consistent with federal and state law, nor shall the parties discriminate based upon sexual orientation, gender identity, gender expression, any other protected group status, or membership or non-membership in a union. The University agrees that personnel decisions, including reappointment, promotion, evaluation, and disciplining of an employee, shall be based solely on job-related criteria and performance. </a:t>
            </a:r>
            <a:endParaRPr/>
          </a:p>
        </p:txBody>
      </p:sp>
      <p:sp>
        <p:nvSpPr>
          <p:cNvPr id="123" name="Google Shape;123;p17"/>
          <p:cNvSpPr txBox="1"/>
          <p:nvPr>
            <p:ph idx="2" type="body"/>
          </p:nvPr>
        </p:nvSpPr>
        <p:spPr>
          <a:xfrm>
            <a:off x="3740175" y="1097275"/>
            <a:ext cx="5309400" cy="41649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Both FSU and GAU cannot discriminate against anyone based on race, creed, color, sex, religion, national original, age, disability, veterans’ or marital status.</a:t>
            </a:r>
            <a:endParaRPr/>
          </a:p>
          <a:p>
            <a:pPr indent="0" lvl="0" marL="0" rtl="0" algn="l">
              <a:spcBef>
                <a:spcPts val="600"/>
              </a:spcBef>
              <a:spcAft>
                <a:spcPts val="0"/>
              </a:spcAft>
              <a:buNone/>
            </a:pPr>
            <a:r>
              <a:rPr lang="en"/>
              <a:t>They also can’t discriminate based on sexual orientation, gender identity, gender expression, any protected group status, OR if you’re in a union or not.</a:t>
            </a:r>
            <a:endParaRPr/>
          </a:p>
          <a:p>
            <a:pPr indent="0" lvl="0" marL="0" rtl="0" algn="l">
              <a:spcBef>
                <a:spcPts val="600"/>
              </a:spcBef>
              <a:spcAft>
                <a:spcPts val="0"/>
              </a:spcAft>
              <a:buNone/>
            </a:pPr>
            <a:r>
              <a:rPr lang="en"/>
              <a:t>Personnel decisions in specific have to be SOLELY based on job stuff, not ANY of the above.</a:t>
            </a:r>
            <a:endParaRPr/>
          </a:p>
          <a:p>
            <a:pPr indent="0" lvl="0" marL="457200" rtl="0" algn="l">
              <a:spcBef>
                <a:spcPts val="600"/>
              </a:spcBef>
              <a:spcAft>
                <a:spcPts val="600"/>
              </a:spcAft>
              <a:buNone/>
            </a:pPr>
            <a:r>
              <a:rPr lang="en"/>
              <a:t>Personnel decisions include stuff like: continuing to employ you, promoting you, evaluating you, or disciplining you</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8.1 A</a:t>
            </a:r>
            <a:endParaRPr/>
          </a:p>
        </p:txBody>
      </p:sp>
      <p:sp>
        <p:nvSpPr>
          <p:cNvPr id="129" name="Google Shape;129;p1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Sexual harassment is a form of prohibited sex discrimination which is prohibited both by law and University policy. In Meritor Savings Bank v. Vinson, 106 S. Ct. 2399 (1986), the United States Supreme Court defined sexual harassment (29 CFR 1604.11a) in the employment context as including the following: </a:t>
            </a:r>
            <a:endParaRPr/>
          </a:p>
        </p:txBody>
      </p:sp>
      <p:sp>
        <p:nvSpPr>
          <p:cNvPr id="130" name="Google Shape;130;p1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Sexual harassment (in an employment context) = a specific type of sex discrimination that is not allowed.</a:t>
            </a:r>
            <a:endParaRPr/>
          </a:p>
          <a:p>
            <a:pPr indent="0" lvl="0" marL="0" rtl="0" algn="l">
              <a:spcBef>
                <a:spcPts val="600"/>
              </a:spcBef>
              <a:spcAft>
                <a:spcPts val="0"/>
              </a:spcAft>
              <a:buNone/>
            </a:pPr>
            <a:r>
              <a:rPr lang="en"/>
              <a:t>It’s both illegal AND against University policy.</a:t>
            </a:r>
            <a:endParaRPr/>
          </a:p>
          <a:p>
            <a:pPr indent="0" lvl="0" marL="0" rtl="0" algn="l">
              <a:spcBef>
                <a:spcPts val="600"/>
              </a:spcBef>
              <a:spcAft>
                <a:spcPts val="600"/>
              </a:spcAft>
              <a:buNone/>
            </a:pPr>
            <a:r>
              <a:rPr lang="en"/>
              <a:t>What follows is a definition of sexual harassment from a Supreme Court case in 1986: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8.1A (con’t) Supreme Court Quote</a:t>
            </a:r>
            <a:endParaRPr/>
          </a:p>
        </p:txBody>
      </p:sp>
      <p:sp>
        <p:nvSpPr>
          <p:cNvPr id="136" name="Google Shape;136;p19"/>
          <p:cNvSpPr txBox="1"/>
          <p:nvPr>
            <p:ph idx="1" type="body"/>
          </p:nvPr>
        </p:nvSpPr>
        <p:spPr>
          <a:xfrm>
            <a:off x="486824" y="1541200"/>
            <a:ext cx="3536400" cy="34023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Unwelcome sexual advances, requests for sexual favors, and other verbal or physical conduct of a sexual nature constitute sexual harassment when (1) submission to such conduct is made either explicitly or implicitly a term or condition of an individual's employment, (2) submission to or rejection of such conduct by an individual is used as the basis for employment decisions affecting such individual, or (3) such conduct has the purpose or effect of unreasonably interfering with an individual's work performance or creating an intimidating, hostile, or offensive working environment. </a:t>
            </a:r>
            <a:endParaRPr/>
          </a:p>
        </p:txBody>
      </p:sp>
      <p:sp>
        <p:nvSpPr>
          <p:cNvPr id="137" name="Google Shape;137;p19"/>
          <p:cNvSpPr txBox="1"/>
          <p:nvPr>
            <p:ph idx="2" type="body"/>
          </p:nvPr>
        </p:nvSpPr>
        <p:spPr>
          <a:xfrm>
            <a:off x="4023225" y="1380475"/>
            <a:ext cx="4837500" cy="37629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Sexual harassment IS:</a:t>
            </a:r>
            <a:endParaRPr/>
          </a:p>
          <a:p>
            <a:pPr indent="0" lvl="0" marL="0" rtl="0" algn="l">
              <a:spcBef>
                <a:spcPts val="600"/>
              </a:spcBef>
              <a:spcAft>
                <a:spcPts val="0"/>
              </a:spcAft>
              <a:buNone/>
            </a:pPr>
            <a:r>
              <a:rPr lang="en"/>
              <a:t>When someone you don’t want to is asking you to have sex, do sex stuff for them, or generally touching/talking sex stuff at you, AND:</a:t>
            </a:r>
            <a:endParaRPr/>
          </a:p>
          <a:p>
            <a:pPr indent="-333756" lvl="0" marL="457200" rtl="0" algn="l">
              <a:spcBef>
                <a:spcPts val="600"/>
              </a:spcBef>
              <a:spcAft>
                <a:spcPts val="0"/>
              </a:spcAft>
              <a:buSzPts val="1656"/>
              <a:buAutoNum type="arabicParenR"/>
            </a:pPr>
            <a:r>
              <a:rPr lang="en"/>
              <a:t>They’re implying or telling you outright that you going along with any of the above is just a part of working there;</a:t>
            </a:r>
            <a:endParaRPr/>
          </a:p>
          <a:p>
            <a:pPr indent="-333756" lvl="0" marL="457200" rtl="0" algn="l">
              <a:spcBef>
                <a:spcPts val="0"/>
              </a:spcBef>
              <a:spcAft>
                <a:spcPts val="0"/>
              </a:spcAft>
              <a:buSzPts val="1656"/>
              <a:buAutoNum type="arabicParenR"/>
            </a:pPr>
            <a:r>
              <a:rPr lang="en"/>
              <a:t>They decide if they’re going to hire or keep you on based on whether or not you go along with any of the above, OR;</a:t>
            </a:r>
            <a:endParaRPr/>
          </a:p>
          <a:p>
            <a:pPr indent="-333756" lvl="0" marL="457200" rtl="0" algn="l">
              <a:spcBef>
                <a:spcPts val="0"/>
              </a:spcBef>
              <a:spcAft>
                <a:spcPts val="0"/>
              </a:spcAft>
              <a:buSzPts val="1656"/>
              <a:buAutoNum type="arabicParenR"/>
            </a:pPr>
            <a:r>
              <a:rPr lang="en"/>
              <a:t>Them doing any of the above interferes with your work or makes your workplace suck hard.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8.1 B</a:t>
            </a:r>
            <a:endParaRPr/>
          </a:p>
        </p:txBody>
      </p:sp>
      <p:sp>
        <p:nvSpPr>
          <p:cNvPr id="143" name="Google Shape;143;p20"/>
          <p:cNvSpPr txBox="1"/>
          <p:nvPr>
            <p:ph idx="1" type="body"/>
          </p:nvPr>
        </p:nvSpPr>
        <p:spPr>
          <a:xfrm>
            <a:off x="463350" y="1631500"/>
            <a:ext cx="3713400" cy="32727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To promote an environment at the University which is free from unlawful discrimination and harassment, graduate assistants are encouraged to report immediately any concerns regarding discrimination or sexual harassment. Graduate assistants acting in a supervisory capacity (including supervisors of laboratories) or teaching capacity are required to report allegations from their students or those they supervise regarding discrimination, including sexual harassment, to appropriate administrators. Appropriate administrators include, but are not limited to, the employee's immediate supervisor, graduate coordinator, department chair, or Dean, or administrators in the University's Office of Equal Opportunity and Complaince (EOC) or Human Resources Department. </a:t>
            </a:r>
            <a:endParaRPr/>
          </a:p>
        </p:txBody>
      </p:sp>
      <p:sp>
        <p:nvSpPr>
          <p:cNvPr id="144" name="Google Shape;144;p20"/>
          <p:cNvSpPr txBox="1"/>
          <p:nvPr>
            <p:ph idx="2" type="body"/>
          </p:nvPr>
        </p:nvSpPr>
        <p:spPr>
          <a:xfrm>
            <a:off x="4176750" y="1392250"/>
            <a:ext cx="4908300" cy="37512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FSU doesn’t want discrimination and harassment all over the place, so it wants you to report this stuff ASAP.</a:t>
            </a:r>
            <a:endParaRPr/>
          </a:p>
          <a:p>
            <a:pPr indent="0" lvl="0" marL="0" rtl="0" algn="l">
              <a:spcBef>
                <a:spcPts val="600"/>
              </a:spcBef>
              <a:spcAft>
                <a:spcPts val="0"/>
              </a:spcAft>
              <a:buNone/>
            </a:pPr>
            <a:r>
              <a:rPr lang="en"/>
              <a:t>If you’re a supervisor you’re required to report an allegation of discrimination/harassment from the people you supervisor to the “appropriate administrators.”</a:t>
            </a:r>
            <a:endParaRPr/>
          </a:p>
          <a:p>
            <a:pPr indent="0" lvl="0" marL="0" rtl="0" algn="l">
              <a:spcBef>
                <a:spcPts val="600"/>
              </a:spcBef>
              <a:spcAft>
                <a:spcPts val="0"/>
              </a:spcAft>
              <a:buNone/>
            </a:pPr>
            <a:r>
              <a:rPr lang="en"/>
              <a:t>Ditto for course instructors re: allegations from students.</a:t>
            </a:r>
            <a:endParaRPr/>
          </a:p>
          <a:p>
            <a:pPr indent="0" lvl="0" marL="457200" rtl="0" algn="l">
              <a:spcBef>
                <a:spcPts val="600"/>
              </a:spcBef>
              <a:spcAft>
                <a:spcPts val="600"/>
              </a:spcAft>
              <a:buNone/>
            </a:pPr>
            <a:r>
              <a:rPr lang="en"/>
              <a:t>“Appropriate administrators” = your supervisor, graduate coordinator, department chair, your dean, EOC admin, or HR.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8.1 C</a:t>
            </a:r>
            <a:endParaRPr/>
          </a:p>
        </p:txBody>
      </p:sp>
      <p:sp>
        <p:nvSpPr>
          <p:cNvPr id="150" name="Google Shape;150;p2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C. 	Claims of discrimination, including sexual harassment, must be processed with the University EOC office rather than through the Article 11 grievance process. Employees who file a complaint with EOC will be notified of their right to file a complaint with outside agencies. More information may be located at the EOC website. </a:t>
            </a:r>
            <a:endParaRPr/>
          </a:p>
        </p:txBody>
      </p:sp>
      <p:sp>
        <p:nvSpPr>
          <p:cNvPr id="151" name="Google Shape;151;p21"/>
          <p:cNvSpPr txBox="1"/>
          <p:nvPr>
            <p:ph idx="2" type="body"/>
          </p:nvPr>
        </p:nvSpPr>
        <p:spPr>
          <a:xfrm>
            <a:off x="4572000" y="1671000"/>
            <a:ext cx="4067700" cy="30957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You do NOT file a grievance for discrimination or sexual harassment.</a:t>
            </a:r>
            <a:endParaRPr/>
          </a:p>
          <a:p>
            <a:pPr indent="0" lvl="0" marL="0" rtl="0" algn="l">
              <a:spcBef>
                <a:spcPts val="600"/>
              </a:spcBef>
              <a:spcAft>
                <a:spcPts val="0"/>
              </a:spcAft>
              <a:buNone/>
            </a:pPr>
            <a:r>
              <a:rPr lang="en"/>
              <a:t>You go through University EOC.</a:t>
            </a:r>
            <a:endParaRPr/>
          </a:p>
          <a:p>
            <a:pPr indent="0" lvl="0" marL="457200" rtl="0" algn="l">
              <a:spcBef>
                <a:spcPts val="600"/>
              </a:spcBef>
              <a:spcAft>
                <a:spcPts val="0"/>
              </a:spcAft>
              <a:buNone/>
            </a:pPr>
            <a:r>
              <a:rPr lang="en"/>
              <a:t>EOC: Equal Opportunity and Compliance.</a:t>
            </a:r>
            <a:endParaRPr/>
          </a:p>
          <a:p>
            <a:pPr indent="0" lvl="0" marL="0" rtl="0" algn="l">
              <a:spcBef>
                <a:spcPts val="600"/>
              </a:spcBef>
              <a:spcAft>
                <a:spcPts val="0"/>
              </a:spcAft>
              <a:buNone/>
            </a:pPr>
            <a:r>
              <a:rPr lang="en"/>
              <a:t>If you file a complaint with EOC, they’ll tell you that you have a right to file a complaint outside the University, too.</a:t>
            </a:r>
            <a:endParaRPr/>
          </a:p>
          <a:p>
            <a:pPr indent="0" lvl="0" marL="0" rtl="0" algn="l">
              <a:spcBef>
                <a:spcPts val="600"/>
              </a:spcBef>
              <a:spcAft>
                <a:spcPts val="600"/>
              </a:spcAft>
              <a:buNone/>
            </a:pPr>
            <a:r>
              <a:rPr lang="en"/>
              <a:t>Go to the FSU EOC website to learn more!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Custom 5">
      <a:dk1>
        <a:srgbClr val="000000"/>
      </a:dk1>
      <a:lt1>
        <a:srgbClr val="FFFFFF"/>
      </a:lt1>
      <a:dk2>
        <a:srgbClr val="323232"/>
      </a:dk2>
      <a:lt2>
        <a:srgbClr val="E5C243"/>
      </a:lt2>
      <a:accent1>
        <a:srgbClr val="691111"/>
      </a:accent1>
      <a:accent2>
        <a:srgbClr val="7B230B"/>
      </a:accent2>
      <a:accent3>
        <a:srgbClr val="7B230B"/>
      </a:accent3>
      <a:accent4>
        <a:srgbClr val="C39E1A"/>
      </a:accent4>
      <a:accent5>
        <a:srgbClr val="C39E1A"/>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