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Gill Sans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illSans-bold.fntdata"/><Relationship Id="rId12" Type="http://schemas.openxmlformats.org/officeDocument/2006/relationships/font" Target="fonts/Gill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e0f3036b1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e0f3036b1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e0f3036b1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e0f3036b1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e0f3036b1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e0f3036b1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e0f3036b1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e0f3036b1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e0f3036b1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9e0f3036b1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448091" y="2314324"/>
            <a:ext cx="8240100" cy="247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581192" y="742950"/>
            <a:ext cx="79899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81192" y="1871583"/>
            <a:ext cx="79899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BC1C1D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BC1C1D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448092" y="449794"/>
            <a:ext cx="8238600" cy="94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1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 rot="5400000">
            <a:off x="3214444" y="-962398"/>
            <a:ext cx="2723100" cy="79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3756" lvl="0" marL="457200" rtl="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rtl="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rtl="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rtl="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rtl="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rtl="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6629400" y="449794"/>
            <a:ext cx="2057400" cy="436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2"/>
          <p:cNvSpPr txBox="1"/>
          <p:nvPr>
            <p:ph type="title"/>
          </p:nvPr>
        </p:nvSpPr>
        <p:spPr>
          <a:xfrm rot="5400000">
            <a:off x="5437323" y="1698994"/>
            <a:ext cx="38874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 rot="5400000">
            <a:off x="1598551" y="-510656"/>
            <a:ext cx="3887400" cy="59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3756" lvl="0" marL="457200" rtl="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rtl="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6745255" y="4467102"/>
            <a:ext cx="947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BC1C1D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581192" y="4463858"/>
            <a:ext cx="5922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4" name="Google Shape;94;p1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1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3756" lvl="0" marL="457200" rtl="0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rtl="0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rtl="0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rtl="0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rtl="0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298704" lvl="5" marL="2743200" rtl="0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6pPr>
            <a:lvl7pPr indent="-298704" lvl="6" marL="3200400" rtl="0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7pPr>
            <a:lvl8pPr indent="-298703" lvl="7" marL="3657600" rtl="0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8pPr>
            <a:lvl9pPr indent="-298703" lvl="8" marL="4114800" rtl="0">
              <a:spcBef>
                <a:spcPts val="600"/>
              </a:spcBef>
              <a:spcAft>
                <a:spcPts val="600"/>
              </a:spcAft>
              <a:buSzPts val="1104"/>
              <a:buChar char="◼"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448092" y="449794"/>
            <a:ext cx="8238600" cy="94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581192" y="1671002"/>
            <a:ext cx="7989900" cy="272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3756" lvl="0" marL="457200" rtl="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rtl="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448092" y="449794"/>
            <a:ext cx="8238600" cy="94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581192" y="1671001"/>
            <a:ext cx="3899400" cy="272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3756" lvl="0" marL="457200" rtl="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rtl="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2" type="body"/>
          </p:nvPr>
        </p:nvSpPr>
        <p:spPr>
          <a:xfrm>
            <a:off x="4663282" y="1671002"/>
            <a:ext cx="3907800" cy="272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3756" lvl="0" marL="457200" rtl="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rtl="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452646" y="3856480"/>
            <a:ext cx="8238600" cy="94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6"/>
          <p:cNvSpPr txBox="1"/>
          <p:nvPr>
            <p:ph type="title"/>
          </p:nvPr>
        </p:nvSpPr>
        <p:spPr>
          <a:xfrm>
            <a:off x="581193" y="2277430"/>
            <a:ext cx="7989900" cy="11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581193" y="3406063"/>
            <a:ext cx="7989900" cy="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BC1C1D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BC1C1D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448092" y="449794"/>
            <a:ext cx="8238600" cy="94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7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887219" y="1671002"/>
            <a:ext cx="35934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rtl="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1" name="Google Shape;51;p7"/>
          <p:cNvSpPr txBox="1"/>
          <p:nvPr>
            <p:ph idx="2" type="body"/>
          </p:nvPr>
        </p:nvSpPr>
        <p:spPr>
          <a:xfrm>
            <a:off x="581192" y="2194538"/>
            <a:ext cx="3899400" cy="22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3756" lvl="0" marL="457200" rtl="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rtl="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3" type="body"/>
          </p:nvPr>
        </p:nvSpPr>
        <p:spPr>
          <a:xfrm>
            <a:off x="4969308" y="1671002"/>
            <a:ext cx="36015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rtl="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rtl="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3" name="Google Shape;53;p7"/>
          <p:cNvSpPr txBox="1"/>
          <p:nvPr>
            <p:ph idx="4" type="body"/>
          </p:nvPr>
        </p:nvSpPr>
        <p:spPr>
          <a:xfrm>
            <a:off x="4663282" y="2194538"/>
            <a:ext cx="3907800" cy="22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3756" lvl="0" marL="457200" rtl="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rtl="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/>
          <p:nvPr/>
        </p:nvSpPr>
        <p:spPr>
          <a:xfrm>
            <a:off x="448092" y="449794"/>
            <a:ext cx="8238600" cy="94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8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452646" y="3856480"/>
            <a:ext cx="8238600" cy="95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 txBox="1"/>
          <p:nvPr>
            <p:ph type="title"/>
          </p:nvPr>
        </p:nvSpPr>
        <p:spPr>
          <a:xfrm>
            <a:off x="581352" y="3946722"/>
            <a:ext cx="35367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BC1C1D"/>
              </a:buClr>
              <a:buSzPts val="2000"/>
              <a:buFont typeface="Gill Sans"/>
              <a:buNone/>
              <a:defRPr b="0" sz="2000">
                <a:solidFill>
                  <a:srgbClr val="BC1C1D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446399" y="450900"/>
            <a:ext cx="8240400" cy="315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5440" lvl="0" marL="457200" rtl="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rtl="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rtl="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rtl="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rtl="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rtl="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rtl="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rtl="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rtl="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2" type="body"/>
          </p:nvPr>
        </p:nvSpPr>
        <p:spPr>
          <a:xfrm>
            <a:off x="4305617" y="3946721"/>
            <a:ext cx="42654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rtl="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BC1C1D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BC1C1D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rtl="0" algn="r">
              <a:spcBef>
                <a:spcPts val="0"/>
              </a:spcBef>
              <a:buNone/>
              <a:defRPr sz="900">
                <a:solidFill>
                  <a:srgbClr val="BC1C1D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581192" y="3520042"/>
            <a:ext cx="79899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/>
          <p:nvPr>
            <p:ph idx="2" type="pic"/>
          </p:nvPr>
        </p:nvSpPr>
        <p:spPr>
          <a:xfrm>
            <a:off x="448093" y="449794"/>
            <a:ext cx="8238600" cy="26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581192" y="3945095"/>
            <a:ext cx="7989900" cy="44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rtl="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rtl="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5" name="Google Shape;75;p10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81192" y="1671002"/>
            <a:ext cx="7989900" cy="272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559327" y="446710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581192" y="4463858"/>
            <a:ext cx="487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800476" y="4467102"/>
            <a:ext cx="770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448091" y="330994"/>
            <a:ext cx="2719800" cy="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5976001" y="330994"/>
            <a:ext cx="2710800" cy="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3216601" y="330994"/>
            <a:ext cx="2710800" cy="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acultyhandbook.fsu.edu/sites/g/files/imported/storage/original/application/da69e6e703e93d81db5bc21fc5f38d5c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/>
          <p:nvPr>
            <p:ph type="ctrTitle"/>
          </p:nvPr>
        </p:nvSpPr>
        <p:spPr>
          <a:xfrm>
            <a:off x="581192" y="742950"/>
            <a:ext cx="7989900" cy="112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Plain-Language Project</a:t>
            </a:r>
            <a:endParaRPr/>
          </a:p>
        </p:txBody>
      </p:sp>
      <p:sp>
        <p:nvSpPr>
          <p:cNvPr id="105" name="Google Shape;105;p14"/>
          <p:cNvSpPr txBox="1"/>
          <p:nvPr>
            <p:ph idx="1" type="subTitle"/>
          </p:nvPr>
        </p:nvSpPr>
        <p:spPr>
          <a:xfrm>
            <a:off x="581192" y="1871583"/>
            <a:ext cx="7989900" cy="442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20"/>
              </a:spcBef>
              <a:spcAft>
                <a:spcPts val="600"/>
              </a:spcAft>
              <a:buNone/>
            </a:pPr>
            <a:r>
              <a:rPr lang="en"/>
              <a:t>Article 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39588"/>
            <a:ext cx="8839200" cy="326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Article 9 Copyrights and Patents</a:t>
            </a:r>
            <a:endParaRPr/>
          </a:p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581208" y="1671000"/>
            <a:ext cx="7989900" cy="2724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Copyrights and Patents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"/>
              <a:t>Refers to work/materials/&amp;c. produced by us when we’re working for FSU.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9.1 Statement</a:t>
            </a:r>
            <a:endParaRPr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581192" y="1671001"/>
            <a:ext cx="3899400" cy="2724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9.1 	Statement. 	The parties recognize the obligations under federal law, state law, and University policies and procedures pertaining to copyrights and patents as delineated in the 2008 Faculty Handbook: Section 6, Policies and Procedures; Patents and University Sponsored Educational Materials. </a:t>
            </a:r>
            <a:endParaRPr/>
          </a:p>
        </p:txBody>
      </p:sp>
      <p:sp>
        <p:nvSpPr>
          <p:cNvPr id="123" name="Google Shape;123;p17"/>
          <p:cNvSpPr txBox="1"/>
          <p:nvPr>
            <p:ph idx="2" type="body"/>
          </p:nvPr>
        </p:nvSpPr>
        <p:spPr>
          <a:xfrm>
            <a:off x="4663282" y="1671002"/>
            <a:ext cx="3907800" cy="2724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600"/>
              </a:spcAft>
              <a:buNone/>
            </a:pPr>
            <a:r>
              <a:rPr lang="en"/>
              <a:t>Refer to “2008 Faculty Handbook: Section 6.”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350" y="490725"/>
            <a:ext cx="8612651" cy="4485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581192" y="515606"/>
            <a:ext cx="7989900" cy="812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2008 FSU Faculty Handbook</a:t>
            </a:r>
            <a:endParaRPr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581192" y="1671002"/>
            <a:ext cx="7989900" cy="2723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This policy is actually incredibly comprehensive, but it’s also 10 pages long and this is not the time or place to go into that.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If you want to check it out just look up “2008 FSU Faculty Handbook.”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Relevant pages are 122-132.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Link can be found here.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">
  <a:themeElements>
    <a:clrScheme name="Custom 5">
      <a:dk1>
        <a:srgbClr val="000000"/>
      </a:dk1>
      <a:lt1>
        <a:srgbClr val="FFFFFF"/>
      </a:lt1>
      <a:dk2>
        <a:srgbClr val="323232"/>
      </a:dk2>
      <a:lt2>
        <a:srgbClr val="E5C243"/>
      </a:lt2>
      <a:accent1>
        <a:srgbClr val="691111"/>
      </a:accent1>
      <a:accent2>
        <a:srgbClr val="7B230B"/>
      </a:accent2>
      <a:accent3>
        <a:srgbClr val="7B230B"/>
      </a:accent3>
      <a:accent4>
        <a:srgbClr val="C39E1A"/>
      </a:accent4>
      <a:accent5>
        <a:srgbClr val="C39E1A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